
<file path=[Content_Types].xml><?xml version="1.0" encoding="utf-8"?>
<Types xmlns="http://schemas.openxmlformats.org/package/2006/content-types">
  <Default Extension="jpeg" ContentType="image/jpeg"/>
  <Default Extension="jp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73" r:id="rId3"/>
    <p:sldId id="279" r:id="rId4"/>
    <p:sldId id="287" r:id="rId5"/>
    <p:sldId id="271" r:id="rId6"/>
    <p:sldId id="284" r:id="rId7"/>
    <p:sldId id="280" r:id="rId8"/>
    <p:sldId id="281" r:id="rId9"/>
    <p:sldId id="282" r:id="rId10"/>
    <p:sldId id="283" r:id="rId11"/>
    <p:sldId id="272" r:id="rId12"/>
    <p:sldId id="270" r:id="rId13"/>
    <p:sldId id="258" r:id="rId14"/>
    <p:sldId id="275" r:id="rId15"/>
    <p:sldId id="259" r:id="rId16"/>
    <p:sldId id="260" r:id="rId17"/>
    <p:sldId id="257" r:id="rId18"/>
    <p:sldId id="278" r:id="rId19"/>
    <p:sldId id="277" r:id="rId20"/>
    <p:sldId id="261" r:id="rId21"/>
    <p:sldId id="262" r:id="rId22"/>
    <p:sldId id="285" r:id="rId23"/>
    <p:sldId id="263" r:id="rId24"/>
    <p:sldId id="264" r:id="rId25"/>
    <p:sldId id="265" r:id="rId26"/>
    <p:sldId id="274" r:id="rId27"/>
    <p:sldId id="267" r:id="rId28"/>
    <p:sldId id="276" r:id="rId29"/>
    <p:sldId id="268" r:id="rId30"/>
    <p:sldId id="269" r:id="rId31"/>
    <p:sldId id="286"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6378" tIns="48189" rIns="96378" bIns="48189" rtlCol="0"/>
          <a:lstStyle>
            <a:lvl1pPr algn="l">
              <a:defRPr sz="1300"/>
            </a:lvl1pPr>
          </a:lstStyle>
          <a:p>
            <a:endParaRPr lang="en-US"/>
          </a:p>
        </p:txBody>
      </p:sp>
      <p:sp>
        <p:nvSpPr>
          <p:cNvPr id="3" name="Date Placeholder 2"/>
          <p:cNvSpPr>
            <a:spLocks noGrp="1"/>
          </p:cNvSpPr>
          <p:nvPr>
            <p:ph type="dt" sz="quarter" idx="1"/>
          </p:nvPr>
        </p:nvSpPr>
        <p:spPr>
          <a:xfrm>
            <a:off x="4023092" y="1"/>
            <a:ext cx="3077739" cy="469424"/>
          </a:xfrm>
          <a:prstGeom prst="rect">
            <a:avLst/>
          </a:prstGeom>
        </p:spPr>
        <p:txBody>
          <a:bodyPr vert="horz" lIns="96378" tIns="48189" rIns="96378" bIns="48189" rtlCol="0"/>
          <a:lstStyle>
            <a:lvl1pPr algn="r">
              <a:defRPr sz="1300"/>
            </a:lvl1pPr>
          </a:lstStyle>
          <a:p>
            <a:fld id="{6EC833BA-BE9F-4921-9A10-8860CB8A882F}" type="datetimeFigureOut">
              <a:rPr lang="en-US" smtClean="0"/>
              <a:t>7/1/2020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6378" tIns="48189" rIns="96378" bIns="48189"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6378" tIns="48189" rIns="96378" bIns="48189" rtlCol="0" anchor="b"/>
          <a:lstStyle>
            <a:lvl1pPr algn="r">
              <a:defRPr sz="1300"/>
            </a:lvl1pPr>
          </a:lstStyle>
          <a:p>
            <a:fld id="{450FD725-4D90-4DD2-98D6-032F72B58A08}" type="slidenum">
              <a:rPr lang="en-US" smtClean="0"/>
              <a:t>‹#›</a:t>
            </a:fld>
            <a:endParaRPr lang="en-US"/>
          </a:p>
        </p:txBody>
      </p:sp>
    </p:spTree>
    <p:extLst>
      <p:ext uri="{BB962C8B-B14F-4D97-AF65-F5344CB8AC3E}">
        <p14:creationId xmlns:p14="http://schemas.microsoft.com/office/powerpoint/2010/main" val="1422556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FC51E8-BA50-4757-BCC6-B8E332DB162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218849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C51E8-BA50-4757-BCC6-B8E332DB162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365526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C51E8-BA50-4757-BCC6-B8E332DB162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114223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C51E8-BA50-4757-BCC6-B8E332DB162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238231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C51E8-BA50-4757-BCC6-B8E332DB162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303645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FC51E8-BA50-4757-BCC6-B8E332DB162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41584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FC51E8-BA50-4757-BCC6-B8E332DB1622}"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340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FC51E8-BA50-4757-BCC6-B8E332DB1622}"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143947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C51E8-BA50-4757-BCC6-B8E332DB1622}"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127714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C51E8-BA50-4757-BCC6-B8E332DB162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159724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C51E8-BA50-4757-BCC6-B8E332DB162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919D0-572F-40F9-A4F4-193D68634822}" type="slidenum">
              <a:rPr lang="en-US" smtClean="0"/>
              <a:t>‹#›</a:t>
            </a:fld>
            <a:endParaRPr lang="en-US"/>
          </a:p>
        </p:txBody>
      </p:sp>
    </p:spTree>
    <p:extLst>
      <p:ext uri="{BB962C8B-B14F-4D97-AF65-F5344CB8AC3E}">
        <p14:creationId xmlns:p14="http://schemas.microsoft.com/office/powerpoint/2010/main" val="325901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51E8-BA50-4757-BCC6-B8E332DB1622}" type="datetimeFigureOut">
              <a:rPr lang="en-US" smtClean="0"/>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919D0-572F-40F9-A4F4-193D68634822}" type="slidenum">
              <a:rPr lang="en-US" smtClean="0"/>
              <a:t>‹#›</a:t>
            </a:fld>
            <a:endParaRPr lang="en-US"/>
          </a:p>
        </p:txBody>
      </p:sp>
    </p:spTree>
    <p:extLst>
      <p:ext uri="{BB962C8B-B14F-4D97-AF65-F5344CB8AC3E}">
        <p14:creationId xmlns:p14="http://schemas.microsoft.com/office/powerpoint/2010/main" val="14320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d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Principles of Plant Systematics</a:t>
            </a:r>
            <a:br>
              <a:rPr lang="en-US" sz="3200" dirty="0"/>
            </a:br>
            <a:r>
              <a:rPr lang="en-US" sz="3200" dirty="0"/>
              <a:t>J&amp;C pp. 13-26</a:t>
            </a:r>
          </a:p>
        </p:txBody>
      </p:sp>
      <p:sp>
        <p:nvSpPr>
          <p:cNvPr id="5" name="Content Placeholder 4"/>
          <p:cNvSpPr>
            <a:spLocks noGrp="1"/>
          </p:cNvSpPr>
          <p:nvPr>
            <p:ph idx="1"/>
          </p:nvPr>
        </p:nvSpPr>
        <p:spPr/>
        <p:txBody>
          <a:bodyPr/>
          <a:lstStyle/>
          <a:p>
            <a:r>
              <a:rPr lang="en-US" dirty="0"/>
              <a:t>The Phylogenetic Approach emphasizes </a:t>
            </a:r>
            <a:r>
              <a:rPr lang="en-US" b="1" dirty="0"/>
              <a:t>evolutionary relationships </a:t>
            </a:r>
            <a:r>
              <a:rPr lang="en-US" dirty="0"/>
              <a:t>between groups.</a:t>
            </a:r>
          </a:p>
          <a:p>
            <a:r>
              <a:rPr lang="en-US" dirty="0"/>
              <a:t>Uses morphological, genetic, and chemical characters to construct a phylogenetic tree, also called a “</a:t>
            </a:r>
            <a:r>
              <a:rPr lang="en-US" b="1" dirty="0" err="1"/>
              <a:t>cladogram</a:t>
            </a:r>
            <a:r>
              <a:rPr lang="en-US" dirty="0"/>
              <a:t>.”</a:t>
            </a:r>
          </a:p>
          <a:p>
            <a:r>
              <a:rPr lang="en-US" dirty="0"/>
              <a:t>What about other approaches– </a:t>
            </a:r>
            <a:r>
              <a:rPr lang="en-US" dirty="0" err="1"/>
              <a:t>Cronquist</a:t>
            </a:r>
            <a:r>
              <a:rPr lang="en-US" dirty="0"/>
              <a:t>, Thorne, </a:t>
            </a:r>
            <a:r>
              <a:rPr lang="en-US" dirty="0" err="1"/>
              <a:t>etc</a:t>
            </a:r>
            <a:r>
              <a:rPr lang="en-US" dirty="0"/>
              <a:t>?  Phylogenetic Approach builds on these previous systems.  </a:t>
            </a:r>
          </a:p>
        </p:txBody>
      </p:sp>
    </p:spTree>
    <p:extLst>
      <p:ext uri="{BB962C8B-B14F-4D97-AF65-F5344CB8AC3E}">
        <p14:creationId xmlns:p14="http://schemas.microsoft.com/office/powerpoint/2010/main" val="34558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04800"/>
            <a:ext cx="4604678"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298" y="3048000"/>
            <a:ext cx="403145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0200" y="304800"/>
            <a:ext cx="3352800" cy="923330"/>
          </a:xfrm>
          <a:prstGeom prst="rect">
            <a:avLst/>
          </a:prstGeom>
          <a:noFill/>
        </p:spPr>
        <p:txBody>
          <a:bodyPr wrap="square" rtlCol="0">
            <a:spAutoFit/>
          </a:bodyPr>
          <a:lstStyle/>
          <a:p>
            <a:r>
              <a:rPr lang="en-US" dirty="0" err="1"/>
              <a:t>Chlamydomonas</a:t>
            </a:r>
            <a:r>
              <a:rPr lang="en-US" dirty="0"/>
              <a:t>– a green alga with two anterior whiplash flagella.</a:t>
            </a:r>
          </a:p>
        </p:txBody>
      </p:sp>
    </p:spTree>
    <p:extLst>
      <p:ext uri="{BB962C8B-B14F-4D97-AF65-F5344CB8AC3E}">
        <p14:creationId xmlns:p14="http://schemas.microsoft.com/office/powerpoint/2010/main" val="94259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OK…then what is “Systematics” ?</a:t>
            </a:r>
          </a:p>
        </p:txBody>
      </p:sp>
      <p:sp>
        <p:nvSpPr>
          <p:cNvPr id="3" name="Content Placeholder 2"/>
          <p:cNvSpPr>
            <a:spLocks noGrp="1"/>
          </p:cNvSpPr>
          <p:nvPr>
            <p:ph idx="1"/>
          </p:nvPr>
        </p:nvSpPr>
        <p:spPr>
          <a:xfrm>
            <a:off x="381000" y="1981200"/>
            <a:ext cx="8229600" cy="4525963"/>
          </a:xfrm>
        </p:spPr>
        <p:txBody>
          <a:bodyPr/>
          <a:lstStyle/>
          <a:p>
            <a:r>
              <a:rPr lang="en-US" dirty="0"/>
              <a:t>Systematics is easier to define than “plant.”  </a:t>
            </a:r>
          </a:p>
          <a:p>
            <a:r>
              <a:rPr lang="en-US" dirty="0"/>
              <a:t>Systematics is the science of organismal diversity and the relationships between organisms.  </a:t>
            </a:r>
          </a:p>
          <a:p>
            <a:r>
              <a:rPr lang="en-US" dirty="0"/>
              <a:t>Systematics is the study of the “biological diversity that exists on Earth today and its evolutionary history.”</a:t>
            </a:r>
          </a:p>
        </p:txBody>
      </p:sp>
    </p:spTree>
    <p:extLst>
      <p:ext uri="{BB962C8B-B14F-4D97-AF65-F5344CB8AC3E}">
        <p14:creationId xmlns:p14="http://schemas.microsoft.com/office/powerpoint/2010/main" val="210257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Carolus</a:t>
            </a:r>
            <a:r>
              <a:rPr lang="en-US" dirty="0"/>
              <a:t> Linnaeus (before Darwin was born)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328440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Linnaean Ranks?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191595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86543"/>
            <a:ext cx="855850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1649184" cy="164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355" y="4319561"/>
            <a:ext cx="2780997" cy="200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16060"/>
            <a:ext cx="1673679" cy="16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92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Linnaean Ranks</a:t>
            </a:r>
          </a:p>
        </p:txBody>
      </p:sp>
      <p:sp>
        <p:nvSpPr>
          <p:cNvPr id="3" name="Content Placeholder 2"/>
          <p:cNvSpPr>
            <a:spLocks noGrp="1"/>
          </p:cNvSpPr>
          <p:nvPr>
            <p:ph idx="1"/>
          </p:nvPr>
        </p:nvSpPr>
        <p:spPr/>
        <p:txBody>
          <a:bodyPr>
            <a:normAutofit fontScale="92500" lnSpcReduction="20000"/>
          </a:bodyPr>
          <a:lstStyle/>
          <a:p>
            <a:r>
              <a:rPr lang="en-US" dirty="0"/>
              <a:t>Plants initially grouped mostly by morphology.</a:t>
            </a:r>
          </a:p>
          <a:p>
            <a:r>
              <a:rPr lang="en-US" dirty="0"/>
              <a:t>Basket groups were made up of plants that didn’t morphologically seem to fit anywhere else.</a:t>
            </a:r>
          </a:p>
          <a:p>
            <a:r>
              <a:rPr lang="en-US" dirty="0"/>
              <a:t>Did not at least initially include genetic data which hadn’t been discovered yet.</a:t>
            </a:r>
          </a:p>
          <a:p>
            <a:r>
              <a:rPr lang="en-US" dirty="0"/>
              <a:t>Linnaean ranks of same level are not of same evolutionary age.  </a:t>
            </a:r>
          </a:p>
          <a:p>
            <a:r>
              <a:rPr lang="en-US" dirty="0"/>
              <a:t>We will use Linnaean ranks when they reflect evolutionary history, but discard them when they do not.</a:t>
            </a:r>
          </a:p>
        </p:txBody>
      </p:sp>
    </p:spTree>
    <p:extLst>
      <p:ext uri="{BB962C8B-B14F-4D97-AF65-F5344CB8AC3E}">
        <p14:creationId xmlns:p14="http://schemas.microsoft.com/office/powerpoint/2010/main" val="257408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Phylogenetic Approach is based on </a:t>
            </a:r>
            <a:r>
              <a:rPr lang="en-US" b="1" u="sng" dirty="0" err="1"/>
              <a:t>Monophyly</a:t>
            </a:r>
            <a:endParaRPr lang="en-US" b="1" u="sng" dirty="0"/>
          </a:p>
        </p:txBody>
      </p:sp>
      <p:sp>
        <p:nvSpPr>
          <p:cNvPr id="3" name="Content Placeholder 2"/>
          <p:cNvSpPr>
            <a:spLocks noGrp="1"/>
          </p:cNvSpPr>
          <p:nvPr>
            <p:ph idx="1"/>
          </p:nvPr>
        </p:nvSpPr>
        <p:spPr/>
        <p:txBody>
          <a:bodyPr/>
          <a:lstStyle/>
          <a:p>
            <a:r>
              <a:rPr lang="en-US" dirty="0"/>
              <a:t>A </a:t>
            </a:r>
            <a:r>
              <a:rPr lang="en-US" b="1" dirty="0"/>
              <a:t>monophyletic group </a:t>
            </a:r>
            <a:r>
              <a:rPr lang="en-US" dirty="0"/>
              <a:t>is a “</a:t>
            </a:r>
            <a:r>
              <a:rPr lang="en-US" b="1" dirty="0"/>
              <a:t>group composed of an ancestor and all of its descendants</a:t>
            </a:r>
            <a:r>
              <a:rPr lang="en-US" dirty="0"/>
              <a:t>”</a:t>
            </a:r>
          </a:p>
          <a:p>
            <a:r>
              <a:rPr lang="en-US" dirty="0"/>
              <a:t>Synonyms:  monophyletic group= </a:t>
            </a:r>
            <a:r>
              <a:rPr lang="en-US" b="1" i="1" u="sng" dirty="0"/>
              <a:t>Clade</a:t>
            </a:r>
            <a:r>
              <a:rPr lang="en-US" dirty="0"/>
              <a:t>.</a:t>
            </a:r>
          </a:p>
          <a:p>
            <a:r>
              <a:rPr lang="en-US" dirty="0"/>
              <a:t>A monophyletic group can be removed from the evolutionary tree with a </a:t>
            </a:r>
            <a:r>
              <a:rPr lang="en-US" b="1" i="1" dirty="0"/>
              <a:t>single </a:t>
            </a:r>
            <a:r>
              <a:rPr lang="en-US" dirty="0"/>
              <a:t>cut.</a:t>
            </a:r>
          </a:p>
          <a:p>
            <a:r>
              <a:rPr lang="en-US" dirty="0"/>
              <a:t>Closest relatives on the evolutionary tree (also called “</a:t>
            </a:r>
            <a:r>
              <a:rPr lang="en-US" dirty="0" err="1"/>
              <a:t>cladogram</a:t>
            </a:r>
            <a:r>
              <a:rPr lang="en-US" dirty="0"/>
              <a:t>”) are called </a:t>
            </a:r>
            <a:r>
              <a:rPr lang="en-US" b="1" i="1" u="sng" dirty="0"/>
              <a:t>Sister Groups</a:t>
            </a:r>
            <a:r>
              <a:rPr lang="en-US" dirty="0"/>
              <a:t>.</a:t>
            </a:r>
          </a:p>
        </p:txBody>
      </p:sp>
    </p:spTree>
    <p:extLst>
      <p:ext uri="{BB962C8B-B14F-4D97-AF65-F5344CB8AC3E}">
        <p14:creationId xmlns:p14="http://schemas.microsoft.com/office/powerpoint/2010/main" val="141890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a:t>
            </a:r>
            <a:r>
              <a:rPr lang="en-US" dirty="0" err="1"/>
              <a:t>Cladogram</a:t>
            </a:r>
            <a:r>
              <a:rPr lang="en-US" dirty="0"/>
              <a:t> Look Like?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165422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a:t>
            </a:r>
            <a:r>
              <a:rPr lang="en-US" dirty="0" err="1"/>
              <a:t>Cladogram</a:t>
            </a:r>
            <a:r>
              <a:rPr lang="en-US" dirty="0"/>
              <a:t> Look Like?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style>
          <a:lnRef idx="1">
            <a:schemeClr val="accent1"/>
          </a:lnRef>
          <a:fillRef idx="2">
            <a:schemeClr val="accent1"/>
          </a:fillRef>
          <a:effectRef idx="1">
            <a:schemeClr val="accent1"/>
          </a:effectRef>
          <a:fontRef idx="minor">
            <a:schemeClr val="dk1"/>
          </a:fontRef>
        </p:style>
      </p:pic>
      <p:sp>
        <p:nvSpPr>
          <p:cNvPr id="5" name="Oval 4"/>
          <p:cNvSpPr/>
          <p:nvPr/>
        </p:nvSpPr>
        <p:spPr>
          <a:xfrm>
            <a:off x="1828800" y="2209800"/>
            <a:ext cx="46482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72200" y="2198523"/>
            <a:ext cx="2362200" cy="369332"/>
          </a:xfrm>
          <a:prstGeom prst="rect">
            <a:avLst/>
          </a:prstGeom>
          <a:noFill/>
        </p:spPr>
        <p:txBody>
          <a:bodyPr wrap="square" rtlCol="0">
            <a:spAutoFit/>
          </a:bodyPr>
          <a:lstStyle/>
          <a:p>
            <a:r>
              <a:rPr lang="en-US" dirty="0"/>
              <a:t>“Dicots” – a Clade?</a:t>
            </a:r>
          </a:p>
        </p:txBody>
      </p:sp>
      <p:cxnSp>
        <p:nvCxnSpPr>
          <p:cNvPr id="8" name="Straight Connector 7"/>
          <p:cNvCxnSpPr>
            <a:stCxn id="5" idx="7"/>
            <a:endCxn id="6" idx="1"/>
          </p:cNvCxnSpPr>
          <p:nvPr/>
        </p:nvCxnSpPr>
        <p:spPr>
          <a:xfrm flipV="1">
            <a:off x="5796287" y="2383189"/>
            <a:ext cx="375913" cy="609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1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050" y="2729400"/>
            <a:ext cx="1395900" cy="13992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1596"/>
            <a:ext cx="4513886" cy="637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32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Darwin (1809-1882)</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4062413" cy="450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29413" y="2438400"/>
            <a:ext cx="2338387" cy="2585323"/>
          </a:xfrm>
          <a:prstGeom prst="rect">
            <a:avLst/>
          </a:prstGeom>
          <a:noFill/>
        </p:spPr>
        <p:txBody>
          <a:bodyPr wrap="square" rtlCol="0">
            <a:spAutoFit/>
          </a:bodyPr>
          <a:lstStyle/>
          <a:p>
            <a:r>
              <a:rPr lang="en-US" b="1" dirty="0"/>
              <a:t>Evolution</a:t>
            </a:r>
            <a:r>
              <a:rPr lang="en-US" b="1" dirty="0">
                <a:sym typeface="Wingdings" pitchFamily="2" charset="2"/>
              </a:rPr>
              <a:t>  Descent with modification</a:t>
            </a:r>
            <a:r>
              <a:rPr lang="en-US" dirty="0">
                <a:sym typeface="Wingdings" pitchFamily="2" charset="2"/>
              </a:rPr>
              <a:t>.</a:t>
            </a:r>
          </a:p>
          <a:p>
            <a:r>
              <a:rPr lang="en-US" dirty="0">
                <a:sym typeface="Wingdings" pitchFamily="2" charset="2"/>
              </a:rPr>
              <a:t>(On the Origin of Species, 1859)</a:t>
            </a:r>
          </a:p>
          <a:p>
            <a:endParaRPr lang="en-US" dirty="0">
              <a:sym typeface="Wingdings" pitchFamily="2" charset="2"/>
            </a:endParaRPr>
          </a:p>
          <a:p>
            <a:r>
              <a:rPr lang="en-US" dirty="0">
                <a:sym typeface="Wingdings" pitchFamily="2" charset="2"/>
              </a:rPr>
              <a:t>(But not the whole story!  also includes separation into lineages, etc.)</a:t>
            </a:r>
            <a:endParaRPr lang="en-US" dirty="0"/>
          </a:p>
        </p:txBody>
      </p:sp>
    </p:spTree>
    <p:extLst>
      <p:ext uri="{BB962C8B-B14F-4D97-AF65-F5344CB8AC3E}">
        <p14:creationId xmlns:p14="http://schemas.microsoft.com/office/powerpoint/2010/main" val="238949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a:t>
            </a:r>
            <a:r>
              <a:rPr lang="en-US" dirty="0" err="1"/>
              <a:t>Cladogram</a:t>
            </a:r>
            <a:r>
              <a:rPr lang="en-US" dirty="0"/>
              <a:t> Interpreted?</a:t>
            </a:r>
          </a:p>
        </p:txBody>
      </p:sp>
      <p:sp>
        <p:nvSpPr>
          <p:cNvPr id="3" name="Content Placeholder 2"/>
          <p:cNvSpPr>
            <a:spLocks noGrp="1"/>
          </p:cNvSpPr>
          <p:nvPr>
            <p:ph idx="1"/>
          </p:nvPr>
        </p:nvSpPr>
        <p:spPr/>
        <p:txBody>
          <a:bodyPr/>
          <a:lstStyle/>
          <a:p>
            <a:r>
              <a:rPr lang="en-US" dirty="0"/>
              <a:t>It is not a graph, in the sense that the axes are not labeled.</a:t>
            </a:r>
          </a:p>
          <a:p>
            <a:r>
              <a:rPr lang="en-US" dirty="0"/>
              <a:t>It shows </a:t>
            </a:r>
            <a:r>
              <a:rPr lang="en-US" i="1" dirty="0"/>
              <a:t>relationships.  </a:t>
            </a:r>
          </a:p>
          <a:p>
            <a:r>
              <a:rPr lang="en-US" dirty="0"/>
              <a:t>An evolutionary tree must be </a:t>
            </a:r>
            <a:r>
              <a:rPr lang="en-US" b="1" dirty="0"/>
              <a:t>rooted</a:t>
            </a:r>
            <a:r>
              <a:rPr lang="en-US" dirty="0"/>
              <a:t> to know which changes are relatively recent and which occurred further in the past.  Piece of string analogy.</a:t>
            </a:r>
          </a:p>
          <a:p>
            <a:r>
              <a:rPr lang="en-US" dirty="0"/>
              <a:t>Rooting is done using an </a:t>
            </a:r>
            <a:r>
              <a:rPr lang="en-US" b="1" dirty="0" err="1"/>
              <a:t>outgroup</a:t>
            </a:r>
            <a:r>
              <a:rPr lang="en-US" dirty="0"/>
              <a:t>.</a:t>
            </a:r>
          </a:p>
          <a:p>
            <a:pPr marL="0" indent="0">
              <a:buNone/>
            </a:pPr>
            <a:endParaRPr lang="en-US" dirty="0"/>
          </a:p>
        </p:txBody>
      </p:sp>
      <p:sp>
        <p:nvSpPr>
          <p:cNvPr id="4" name="TextBox 3"/>
          <p:cNvSpPr txBox="1"/>
          <p:nvPr/>
        </p:nvSpPr>
        <p:spPr>
          <a:xfrm>
            <a:off x="685800" y="6019800"/>
            <a:ext cx="7696200" cy="646331"/>
          </a:xfrm>
          <a:prstGeom prst="rect">
            <a:avLst/>
          </a:prstGeom>
          <a:noFill/>
        </p:spPr>
        <p:txBody>
          <a:bodyPr wrap="square" rtlCol="0">
            <a:spAutoFit/>
          </a:bodyPr>
          <a:lstStyle/>
          <a:p>
            <a:r>
              <a:rPr lang="en-US" dirty="0"/>
              <a:t>An </a:t>
            </a:r>
            <a:r>
              <a:rPr lang="en-US" dirty="0" err="1"/>
              <a:t>outgroup</a:t>
            </a:r>
            <a:r>
              <a:rPr lang="en-US" dirty="0"/>
              <a:t> is a relative of the groups under study.  The </a:t>
            </a:r>
            <a:r>
              <a:rPr lang="en-US" dirty="0" err="1"/>
              <a:t>outgroup</a:t>
            </a:r>
            <a:r>
              <a:rPr lang="en-US"/>
              <a:t> separated </a:t>
            </a:r>
            <a:r>
              <a:rPr lang="en-US" dirty="0"/>
              <a:t>from the </a:t>
            </a:r>
            <a:r>
              <a:rPr lang="en-US" dirty="0" err="1"/>
              <a:t>ingroup</a:t>
            </a:r>
            <a:r>
              <a:rPr lang="en-US" dirty="0"/>
              <a:t> lineage before the </a:t>
            </a:r>
            <a:r>
              <a:rPr lang="en-US" dirty="0" err="1"/>
              <a:t>ingroup</a:t>
            </a:r>
            <a:r>
              <a:rPr lang="en-US" dirty="0"/>
              <a:t> diversified.  </a:t>
            </a:r>
          </a:p>
        </p:txBody>
      </p:sp>
    </p:spTree>
    <p:extLst>
      <p:ext uri="{BB962C8B-B14F-4D97-AF65-F5344CB8AC3E}">
        <p14:creationId xmlns:p14="http://schemas.microsoft.com/office/powerpoint/2010/main" val="305444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Outgroup</a:t>
            </a:r>
            <a:r>
              <a:rPr lang="en-US" dirty="0"/>
              <a:t> Separated before the </a:t>
            </a:r>
            <a:r>
              <a:rPr lang="en-US" dirty="0" err="1"/>
              <a:t>Ingroup</a:t>
            </a:r>
            <a:r>
              <a:rPr lang="en-US" dirty="0"/>
              <a:t> Diversified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410622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ss\Desktop\Plant Tax 2016\PlantSystematics4e-Fig-02-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634571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3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Evolutionary History</a:t>
            </a:r>
          </a:p>
        </p:txBody>
      </p:sp>
      <p:sp>
        <p:nvSpPr>
          <p:cNvPr id="3" name="Content Placeholder 2"/>
          <p:cNvSpPr>
            <a:spLocks noGrp="1"/>
          </p:cNvSpPr>
          <p:nvPr>
            <p:ph idx="1"/>
          </p:nvPr>
        </p:nvSpPr>
        <p:spPr/>
        <p:txBody>
          <a:bodyPr/>
          <a:lstStyle/>
          <a:p>
            <a:r>
              <a:rPr lang="en-US" dirty="0"/>
              <a:t>There is uncertainty whenever more than two lineages diverge from a single point.</a:t>
            </a:r>
          </a:p>
          <a:p>
            <a:r>
              <a:rPr lang="en-US" dirty="0"/>
              <a:t>Groups that include a common ancestor but only some and not all of its </a:t>
            </a:r>
            <a:r>
              <a:rPr lang="en-US" dirty="0" err="1"/>
              <a:t>descendents</a:t>
            </a:r>
            <a:r>
              <a:rPr lang="en-US" dirty="0"/>
              <a:t> are called </a:t>
            </a:r>
            <a:r>
              <a:rPr lang="en-US" b="1" dirty="0"/>
              <a:t>paraphyletic</a:t>
            </a:r>
            <a:r>
              <a:rPr lang="en-US" dirty="0"/>
              <a:t>.   Separate lineages diverging from different ancestors without a true common ancestor are called </a:t>
            </a:r>
            <a:r>
              <a:rPr lang="en-US" b="1" dirty="0"/>
              <a:t>polyphyletic</a:t>
            </a:r>
            <a:r>
              <a:rPr lang="en-US" dirty="0"/>
              <a:t>.</a:t>
            </a:r>
          </a:p>
        </p:txBody>
      </p:sp>
    </p:spTree>
    <p:extLst>
      <p:ext uri="{BB962C8B-B14F-4D97-AF65-F5344CB8AC3E}">
        <p14:creationId xmlns:p14="http://schemas.microsoft.com/office/powerpoint/2010/main" val="2006527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a:t>
            </a:r>
            <a:r>
              <a:rPr lang="en-US" dirty="0" err="1"/>
              <a:t>Cladogram</a:t>
            </a:r>
            <a:r>
              <a:rPr lang="en-US" dirty="0"/>
              <a:t> Interpreted?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3626464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b="1" i="1" u="sng" dirty="0" err="1"/>
              <a:t>Synapomorphy</a:t>
            </a:r>
            <a:r>
              <a:rPr lang="en-US" dirty="0"/>
              <a:t>?</a:t>
            </a:r>
          </a:p>
        </p:txBody>
      </p:sp>
      <p:sp>
        <p:nvSpPr>
          <p:cNvPr id="3" name="Content Placeholder 2"/>
          <p:cNvSpPr>
            <a:spLocks noGrp="1"/>
          </p:cNvSpPr>
          <p:nvPr>
            <p:ph idx="1"/>
          </p:nvPr>
        </p:nvSpPr>
        <p:spPr/>
        <p:txBody>
          <a:bodyPr>
            <a:normAutofit fontScale="92500"/>
          </a:bodyPr>
          <a:lstStyle/>
          <a:p>
            <a:r>
              <a:rPr lang="en-US" dirty="0"/>
              <a:t>A </a:t>
            </a:r>
            <a:r>
              <a:rPr lang="en-US" b="1" i="1" u="sng" dirty="0" err="1"/>
              <a:t>synapomorphy</a:t>
            </a:r>
            <a:r>
              <a:rPr lang="en-US" dirty="0"/>
              <a:t> is a shared derived character state.  </a:t>
            </a:r>
            <a:r>
              <a:rPr lang="en-US" dirty="0" err="1"/>
              <a:t>Synapomorphies</a:t>
            </a:r>
            <a:r>
              <a:rPr lang="en-US" dirty="0"/>
              <a:t> can be used to define species and evolutionary events in a </a:t>
            </a:r>
            <a:r>
              <a:rPr lang="en-US" dirty="0" err="1"/>
              <a:t>cladogram</a:t>
            </a:r>
            <a:r>
              <a:rPr lang="en-US" dirty="0"/>
              <a:t>.  Shown as “tic” marks on </a:t>
            </a:r>
            <a:r>
              <a:rPr lang="en-US" dirty="0" err="1"/>
              <a:t>cladograms</a:t>
            </a:r>
            <a:r>
              <a:rPr lang="en-US" dirty="0"/>
              <a:t>.</a:t>
            </a:r>
          </a:p>
          <a:p>
            <a:r>
              <a:rPr lang="en-US" dirty="0"/>
              <a:t>A </a:t>
            </a:r>
            <a:r>
              <a:rPr lang="en-US" dirty="0" err="1"/>
              <a:t>symplesiomorphy</a:t>
            </a:r>
            <a:r>
              <a:rPr lang="en-US" dirty="0"/>
              <a:t> is a shared ancestral character state.  </a:t>
            </a:r>
            <a:r>
              <a:rPr lang="en-US" dirty="0" err="1"/>
              <a:t>Symplesiomorphies</a:t>
            </a:r>
            <a:r>
              <a:rPr lang="en-US" dirty="0"/>
              <a:t> are not helpful in defining current taxa.  </a:t>
            </a:r>
            <a:r>
              <a:rPr lang="en-US" dirty="0" err="1"/>
              <a:t>Synapomorphies</a:t>
            </a:r>
            <a:r>
              <a:rPr lang="en-US" dirty="0"/>
              <a:t> may be become </a:t>
            </a:r>
            <a:r>
              <a:rPr lang="en-US" dirty="0" err="1"/>
              <a:t>symplesiomorphic</a:t>
            </a:r>
            <a:r>
              <a:rPr lang="en-US" dirty="0"/>
              <a:t> over evolutionary time.</a:t>
            </a:r>
          </a:p>
        </p:txBody>
      </p:sp>
    </p:spTree>
    <p:extLst>
      <p:ext uri="{BB962C8B-B14F-4D97-AF65-F5344CB8AC3E}">
        <p14:creationId xmlns:p14="http://schemas.microsoft.com/office/powerpoint/2010/main" val="1104443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 of Evidence for a Clade</a:t>
            </a:r>
          </a:p>
        </p:txBody>
      </p:sp>
      <p:sp>
        <p:nvSpPr>
          <p:cNvPr id="3" name="Content Placeholder 2"/>
          <p:cNvSpPr>
            <a:spLocks noGrp="1"/>
          </p:cNvSpPr>
          <p:nvPr>
            <p:ph idx="1"/>
          </p:nvPr>
        </p:nvSpPr>
        <p:spPr/>
        <p:txBody>
          <a:bodyPr/>
          <a:lstStyle/>
          <a:p>
            <a:r>
              <a:rPr lang="en-US" dirty="0"/>
              <a:t>Evidence is strongest for those groups that have the most </a:t>
            </a:r>
            <a:r>
              <a:rPr lang="en-US" dirty="0" err="1"/>
              <a:t>synapomorphies</a:t>
            </a:r>
            <a:r>
              <a:rPr lang="en-US" dirty="0"/>
              <a:t>, morphological, chemical, genetic, etc. (any kind of </a:t>
            </a:r>
            <a:r>
              <a:rPr lang="en-US" dirty="0" err="1"/>
              <a:t>synapomorphy</a:t>
            </a:r>
            <a:r>
              <a:rPr lang="en-US" dirty="0"/>
              <a:t>.)</a:t>
            </a:r>
          </a:p>
          <a:p>
            <a:r>
              <a:rPr lang="en-US" dirty="0"/>
              <a:t>The more “tic” marks leading to a monophyletic group (clade) the stronger the evidence for it.</a:t>
            </a:r>
          </a:p>
          <a:p>
            <a:pPr marL="0" indent="0">
              <a:buNone/>
            </a:pPr>
            <a:endParaRPr lang="en-US" dirty="0"/>
          </a:p>
          <a:p>
            <a:endParaRPr lang="en-US" dirty="0"/>
          </a:p>
        </p:txBody>
      </p:sp>
    </p:spTree>
    <p:extLst>
      <p:ext uri="{BB962C8B-B14F-4D97-AF65-F5344CB8AC3E}">
        <p14:creationId xmlns:p14="http://schemas.microsoft.com/office/powerpoint/2010/main" val="266250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a:t>
            </a:r>
            <a:r>
              <a:rPr lang="en-US" dirty="0" err="1"/>
              <a:t>Cladogram</a:t>
            </a:r>
            <a:r>
              <a:rPr lang="en-US" dirty="0"/>
              <a:t> Interpreted?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53817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Asparagales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54215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Homology</a:t>
            </a:r>
          </a:p>
        </p:txBody>
      </p:sp>
      <p:sp>
        <p:nvSpPr>
          <p:cNvPr id="3" name="Content Placeholder 2"/>
          <p:cNvSpPr>
            <a:spLocks noGrp="1"/>
          </p:cNvSpPr>
          <p:nvPr>
            <p:ph idx="1"/>
          </p:nvPr>
        </p:nvSpPr>
        <p:spPr/>
        <p:txBody>
          <a:bodyPr/>
          <a:lstStyle/>
          <a:p>
            <a:r>
              <a:rPr lang="en-US" b="1" dirty="0"/>
              <a:t>Identity by descent</a:t>
            </a:r>
          </a:p>
          <a:p>
            <a:r>
              <a:rPr lang="en-US" dirty="0"/>
              <a:t>A character is homologous if the species in question all inherited the trait from a common ancestor.  </a:t>
            </a:r>
          </a:p>
          <a:p>
            <a:r>
              <a:rPr lang="en-US" dirty="0"/>
              <a:t>A seal’s front fins are homologous to our arms.</a:t>
            </a:r>
          </a:p>
          <a:p>
            <a:r>
              <a:rPr lang="en-US" dirty="0"/>
              <a:t>Our arms are not homologous to those of a spider.  </a:t>
            </a:r>
          </a:p>
        </p:txBody>
      </p:sp>
    </p:spTree>
    <p:extLst>
      <p:ext uri="{BB962C8B-B14F-4D97-AF65-F5344CB8AC3E}">
        <p14:creationId xmlns:p14="http://schemas.microsoft.com/office/powerpoint/2010/main" val="4002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
            <a:ext cx="8229600" cy="1143000"/>
          </a:xfrm>
        </p:spPr>
        <p:txBody>
          <a:bodyPr/>
          <a:lstStyle/>
          <a:p>
            <a:r>
              <a:rPr lang="en-US" dirty="0"/>
              <a:t>Darwin’s Orchid</a:t>
            </a:r>
          </a:p>
        </p:txBody>
      </p:sp>
      <p:sp>
        <p:nvSpPr>
          <p:cNvPr id="3" name="TextBox 2"/>
          <p:cNvSpPr txBox="1"/>
          <p:nvPr/>
        </p:nvSpPr>
        <p:spPr>
          <a:xfrm>
            <a:off x="457200" y="5779915"/>
            <a:ext cx="3662934" cy="646331"/>
          </a:xfrm>
          <a:prstGeom prst="rect">
            <a:avLst/>
          </a:prstGeom>
          <a:noFill/>
        </p:spPr>
        <p:txBody>
          <a:bodyPr wrap="square" rtlCol="0">
            <a:spAutoFit/>
          </a:bodyPr>
          <a:lstStyle/>
          <a:p>
            <a:r>
              <a:rPr lang="en-US" dirty="0" err="1"/>
              <a:t>Angraecum</a:t>
            </a:r>
            <a:r>
              <a:rPr lang="en-US" dirty="0"/>
              <a:t> </a:t>
            </a:r>
            <a:r>
              <a:rPr lang="en-US" dirty="0" err="1"/>
              <a:t>sesquipedale</a:t>
            </a:r>
            <a:r>
              <a:rPr lang="en-US" dirty="0"/>
              <a:t> (native to Madagascar) with long nectar spur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498144" cy="295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5334000"/>
            <a:ext cx="3276600" cy="1477328"/>
          </a:xfrm>
          <a:prstGeom prst="rect">
            <a:avLst/>
          </a:prstGeom>
          <a:noFill/>
        </p:spPr>
        <p:txBody>
          <a:bodyPr wrap="square" rtlCol="0">
            <a:spAutoFit/>
          </a:bodyPr>
          <a:lstStyle/>
          <a:p>
            <a:r>
              <a:rPr lang="en-US" dirty="0"/>
              <a:t>Darwin's hawk moth, </a:t>
            </a:r>
            <a:r>
              <a:rPr lang="en-US" dirty="0" err="1"/>
              <a:t>Xanthopan</a:t>
            </a:r>
            <a:r>
              <a:rPr lang="en-US" dirty="0"/>
              <a:t> </a:t>
            </a:r>
            <a:r>
              <a:rPr lang="en-US" dirty="0" err="1"/>
              <a:t>morgani</a:t>
            </a:r>
            <a:r>
              <a:rPr lang="en-US" dirty="0"/>
              <a:t> </a:t>
            </a:r>
            <a:r>
              <a:rPr lang="en-US" dirty="0" err="1"/>
              <a:t>praedicta</a:t>
            </a:r>
            <a:r>
              <a:rPr lang="en-US" dirty="0"/>
              <a:t>, a moth with a long proboscis predicted by Darwin and found by others 20 years after his death</a:t>
            </a:r>
          </a:p>
        </p:txBody>
      </p:sp>
      <p:sp>
        <p:nvSpPr>
          <p:cNvPr id="5" name="Down Arrow 4"/>
          <p:cNvSpPr/>
          <p:nvPr/>
        </p:nvSpPr>
        <p:spPr>
          <a:xfrm rot="10800000">
            <a:off x="5410200" y="3601043"/>
            <a:ext cx="342900" cy="652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1143000"/>
            <a:ext cx="2743200" cy="923330"/>
          </a:xfrm>
          <a:prstGeom prst="rect">
            <a:avLst/>
          </a:prstGeom>
          <a:noFill/>
        </p:spPr>
        <p:txBody>
          <a:bodyPr wrap="square" rtlCol="0">
            <a:spAutoFit/>
          </a:bodyPr>
          <a:lstStyle/>
          <a:p>
            <a:r>
              <a:rPr lang="en-US" dirty="0"/>
              <a:t>A good classification system should be </a:t>
            </a:r>
            <a:r>
              <a:rPr lang="en-US" b="1" i="1" u="sng" dirty="0"/>
              <a:t>PREDICTIVE</a:t>
            </a:r>
          </a:p>
        </p:txBody>
      </p:sp>
      <p:pic>
        <p:nvPicPr>
          <p:cNvPr id="8" name="Picture 7">
            <a:extLst>
              <a:ext uri="{FF2B5EF4-FFF2-40B4-BE49-F238E27FC236}">
                <a16:creationId xmlns:a16="http://schemas.microsoft.com/office/drawing/2014/main" id="{FDE73FB1-D3E3-4E41-BCD7-79A5223C3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86" y="1066800"/>
            <a:ext cx="3466034" cy="4621379"/>
          </a:xfrm>
          <a:prstGeom prst="rect">
            <a:avLst/>
          </a:prstGeom>
        </p:spPr>
      </p:pic>
    </p:spTree>
    <p:extLst>
      <p:ext uri="{BB962C8B-B14F-4D97-AF65-F5344CB8AC3E}">
        <p14:creationId xmlns:p14="http://schemas.microsoft.com/office/powerpoint/2010/main" val="9173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Homoplasy</a:t>
            </a:r>
            <a:endParaRPr lang="en-US" b="1" dirty="0"/>
          </a:p>
        </p:txBody>
      </p:sp>
      <p:sp>
        <p:nvSpPr>
          <p:cNvPr id="3" name="Content Placeholder 2"/>
          <p:cNvSpPr>
            <a:spLocks noGrp="1"/>
          </p:cNvSpPr>
          <p:nvPr>
            <p:ph idx="1"/>
          </p:nvPr>
        </p:nvSpPr>
        <p:spPr/>
        <p:txBody>
          <a:bodyPr>
            <a:normAutofit lnSpcReduction="10000"/>
          </a:bodyPr>
          <a:lstStyle/>
          <a:p>
            <a:r>
              <a:rPr lang="en-US" dirty="0"/>
              <a:t>Similarity </a:t>
            </a:r>
            <a:r>
              <a:rPr lang="en-US" i="1" dirty="0"/>
              <a:t>without </a:t>
            </a:r>
            <a:r>
              <a:rPr lang="en-US" dirty="0"/>
              <a:t>identity by descent.</a:t>
            </a:r>
          </a:p>
          <a:p>
            <a:r>
              <a:rPr lang="en-US" dirty="0"/>
              <a:t>Can be caused by </a:t>
            </a:r>
            <a:r>
              <a:rPr lang="en-US" b="1" dirty="0"/>
              <a:t>parallelism</a:t>
            </a:r>
            <a:r>
              <a:rPr lang="en-US" dirty="0"/>
              <a:t> (i.e., “</a:t>
            </a:r>
            <a:r>
              <a:rPr lang="en-US"/>
              <a:t>convergent evolution”) </a:t>
            </a:r>
            <a:r>
              <a:rPr lang="en-US" dirty="0"/>
              <a:t>in two unrelated lineages.</a:t>
            </a:r>
          </a:p>
          <a:p>
            <a:r>
              <a:rPr lang="en-US" dirty="0"/>
              <a:t>Can be caused by a reversal of a character state within a lineage.</a:t>
            </a:r>
          </a:p>
          <a:p>
            <a:r>
              <a:rPr lang="en-US" dirty="0" err="1"/>
              <a:t>Homoplasies</a:t>
            </a:r>
            <a:r>
              <a:rPr lang="en-US" dirty="0"/>
              <a:t> make it much harder to determine evolutionary history (i.e., to construct an accurate </a:t>
            </a:r>
            <a:r>
              <a:rPr lang="en-US" dirty="0" err="1"/>
              <a:t>cladogram</a:t>
            </a:r>
            <a:r>
              <a:rPr lang="en-US" dirty="0"/>
              <a:t>.)</a:t>
            </a:r>
          </a:p>
        </p:txBody>
      </p:sp>
    </p:spTree>
    <p:extLst>
      <p:ext uri="{BB962C8B-B14F-4D97-AF65-F5344CB8AC3E}">
        <p14:creationId xmlns:p14="http://schemas.microsoft.com/office/powerpoint/2010/main" val="274933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You Believe the Tree?</a:t>
            </a:r>
          </a:p>
        </p:txBody>
      </p:sp>
      <p:sp>
        <p:nvSpPr>
          <p:cNvPr id="3" name="Content Placeholder 2"/>
          <p:cNvSpPr>
            <a:spLocks noGrp="1"/>
          </p:cNvSpPr>
          <p:nvPr>
            <p:ph idx="1"/>
          </p:nvPr>
        </p:nvSpPr>
        <p:spPr/>
        <p:txBody>
          <a:bodyPr>
            <a:normAutofit lnSpcReduction="10000"/>
          </a:bodyPr>
          <a:lstStyle/>
          <a:p>
            <a:r>
              <a:rPr lang="en-US" dirty="0"/>
              <a:t>Parsimony/Occam’s Razor</a:t>
            </a:r>
          </a:p>
          <a:p>
            <a:r>
              <a:rPr lang="en-US" b="1" dirty="0"/>
              <a:t>Many</a:t>
            </a:r>
            <a:r>
              <a:rPr lang="en-US" dirty="0"/>
              <a:t> different statistical methods to make and test trees, most done on computers these days:</a:t>
            </a:r>
          </a:p>
          <a:p>
            <a:r>
              <a:rPr lang="en-US" dirty="0"/>
              <a:t>Bootstrap analysis– sampling the original alignment with replacement</a:t>
            </a:r>
          </a:p>
          <a:p>
            <a:r>
              <a:rPr lang="en-US" dirty="0"/>
              <a:t>Bayesian methods– includes “posterior probability”, knowledge accrued before the data analysis in question</a:t>
            </a:r>
          </a:p>
        </p:txBody>
      </p:sp>
    </p:spTree>
    <p:extLst>
      <p:ext uri="{BB962C8B-B14F-4D97-AF65-F5344CB8AC3E}">
        <p14:creationId xmlns:p14="http://schemas.microsoft.com/office/powerpoint/2010/main" val="96172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0E7925-D6E4-46C2-BFE7-B685DE91D98F}"/>
              </a:ext>
            </a:extLst>
          </p:cNvPr>
          <p:cNvSpPr/>
          <p:nvPr/>
        </p:nvSpPr>
        <p:spPr>
          <a:xfrm>
            <a:off x="838200" y="838200"/>
            <a:ext cx="4572000" cy="3416320"/>
          </a:xfrm>
          <a:prstGeom prst="rect">
            <a:avLst/>
          </a:prstGeom>
        </p:spPr>
        <p:txBody>
          <a:bodyPr>
            <a:spAutoFit/>
          </a:bodyPr>
          <a:lstStyle/>
          <a:p>
            <a:r>
              <a:rPr lang="en-US" dirty="0"/>
              <a:t>It is noteworthy for its long spur and its association with the naturalist Charles Darwin, who surmised that the flower was pollinated by a then undiscovered moth with a proboscis whose length was unprecedented at the time. His prediction had gone unverified until 21 years after his death, when the moth was discovered and his conjecture vindicated. The story of its postulated pollinator has come to be seen as one of the celebrated predictions of the theory of evolution.    --by that noted philosopher, Wikipedia</a:t>
            </a:r>
          </a:p>
        </p:txBody>
      </p:sp>
      <p:pic>
        <p:nvPicPr>
          <p:cNvPr id="3" name="Picture 2">
            <a:extLst>
              <a:ext uri="{FF2B5EF4-FFF2-40B4-BE49-F238E27FC236}">
                <a16:creationId xmlns:a16="http://schemas.microsoft.com/office/drawing/2014/main" id="{E360B2D6-669A-434A-B456-E4441FA25650}"/>
              </a:ext>
            </a:extLst>
          </p:cNvPr>
          <p:cNvPicPr>
            <a:picLocks noChangeAspect="1"/>
          </p:cNvPicPr>
          <p:nvPr/>
        </p:nvPicPr>
        <p:blipFill>
          <a:blip r:embed="rId2"/>
          <a:stretch>
            <a:fillRect/>
          </a:stretch>
        </p:blipFill>
        <p:spPr>
          <a:xfrm>
            <a:off x="5486400" y="2057400"/>
            <a:ext cx="3333750" cy="4114800"/>
          </a:xfrm>
          <a:prstGeom prst="rect">
            <a:avLst/>
          </a:prstGeom>
        </p:spPr>
      </p:pic>
    </p:spTree>
    <p:extLst>
      <p:ext uri="{BB962C8B-B14F-4D97-AF65-F5344CB8AC3E}">
        <p14:creationId xmlns:p14="http://schemas.microsoft.com/office/powerpoint/2010/main" val="345686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is a “Plant” ?</a:t>
            </a:r>
          </a:p>
        </p:txBody>
      </p:sp>
      <p:sp>
        <p:nvSpPr>
          <p:cNvPr id="3" name="Content Placeholder 2"/>
          <p:cNvSpPr>
            <a:spLocks noGrp="1"/>
          </p:cNvSpPr>
          <p:nvPr>
            <p:ph idx="1"/>
          </p:nvPr>
        </p:nvSpPr>
        <p:spPr/>
        <p:txBody>
          <a:bodyPr>
            <a:normAutofit/>
          </a:bodyPr>
          <a:lstStyle/>
          <a:p>
            <a:r>
              <a:rPr lang="en-US" b="1" u="sng" dirty="0"/>
              <a:t>Plants all contain photosynthetic pigments chlorophyll a &amp; b surrounded by (at least) 2 membranes</a:t>
            </a:r>
            <a:r>
              <a:rPr lang="en-US" dirty="0"/>
              <a:t>.</a:t>
            </a:r>
          </a:p>
          <a:p>
            <a:r>
              <a:rPr lang="en-US" b="1" dirty="0"/>
              <a:t>Plants all store carbohydrates, usually in the form of </a:t>
            </a:r>
            <a:r>
              <a:rPr lang="en-US" b="1" u="sng" dirty="0"/>
              <a:t>starch</a:t>
            </a:r>
            <a:r>
              <a:rPr lang="en-US" b="1" dirty="0"/>
              <a:t>.</a:t>
            </a:r>
          </a:p>
          <a:p>
            <a:r>
              <a:rPr lang="en-US" b="1" dirty="0"/>
              <a:t>Plants all have the presence of two anterior whiplash flagella at some stage of the life cycle, often modified or sometimes lost.</a:t>
            </a:r>
          </a:p>
          <a:p>
            <a:pPr marL="0" indent="0">
              <a:buNone/>
            </a:pPr>
            <a:endParaRPr lang="en-US" dirty="0"/>
          </a:p>
        </p:txBody>
      </p:sp>
      <p:sp>
        <p:nvSpPr>
          <p:cNvPr id="4" name="TextBox 3"/>
          <p:cNvSpPr txBox="1"/>
          <p:nvPr/>
        </p:nvSpPr>
        <p:spPr>
          <a:xfrm>
            <a:off x="1219200" y="6077634"/>
            <a:ext cx="7543800" cy="646331"/>
          </a:xfrm>
          <a:prstGeom prst="rect">
            <a:avLst/>
          </a:prstGeom>
          <a:noFill/>
        </p:spPr>
        <p:txBody>
          <a:bodyPr wrap="square" rtlCol="0">
            <a:spAutoFit/>
          </a:bodyPr>
          <a:lstStyle/>
          <a:p>
            <a:r>
              <a:rPr lang="en-US" dirty="0"/>
              <a:t>Footnote:  all oxygenic (oxygen produced during light reactions of photosynthesis) photosynthetic organisms use chlorophyll a.</a:t>
            </a:r>
          </a:p>
        </p:txBody>
      </p:sp>
    </p:spTree>
    <p:extLst>
      <p:ext uri="{BB962C8B-B14F-4D97-AF65-F5344CB8AC3E}">
        <p14:creationId xmlns:p14="http://schemas.microsoft.com/office/powerpoint/2010/main" val="359782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“Plant”?</a:t>
            </a:r>
          </a:p>
        </p:txBody>
      </p:sp>
      <p:sp>
        <p:nvSpPr>
          <p:cNvPr id="3" name="Content Placeholder 2"/>
          <p:cNvSpPr>
            <a:spLocks noGrp="1"/>
          </p:cNvSpPr>
          <p:nvPr>
            <p:ph idx="1"/>
          </p:nvPr>
        </p:nvSpPr>
        <p:spPr/>
        <p:txBody>
          <a:bodyPr>
            <a:normAutofit/>
          </a:bodyPr>
          <a:lstStyle/>
          <a:p>
            <a:pPr marL="0" indent="0">
              <a:buNone/>
            </a:pPr>
            <a:endParaRPr lang="en-US" sz="4800" dirty="0"/>
          </a:p>
          <a:p>
            <a:pPr marL="0" indent="0">
              <a:buNone/>
            </a:pPr>
            <a:r>
              <a:rPr lang="en-US" sz="4800" dirty="0"/>
              <a:t>In short, any member of the </a:t>
            </a:r>
            <a:r>
              <a:rPr lang="en-US" sz="4800" b="1" i="1" u="sng" dirty="0" err="1"/>
              <a:t>Viridophyte</a:t>
            </a:r>
            <a:r>
              <a:rPr lang="en-US" sz="4800" dirty="0"/>
              <a:t> clade!</a:t>
            </a:r>
          </a:p>
        </p:txBody>
      </p:sp>
    </p:spTree>
    <p:extLst>
      <p:ext uri="{BB962C8B-B14F-4D97-AF65-F5344CB8AC3E}">
        <p14:creationId xmlns:p14="http://schemas.microsoft.com/office/powerpoint/2010/main" val="286440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uss\Desktop\Plant Tax 2011 WNMU\lightrx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596188" cy="583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4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ss\Desktop\Plant Tax 2011 WNMU\300px-Chlorophyll_a_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451375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uss\Desktop\Plant Tax 2011 WNMU\300px-Chlorophyll_b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71900"/>
            <a:ext cx="4143375"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457200"/>
            <a:ext cx="2667000" cy="381000"/>
          </a:xfrm>
          <a:prstGeom prst="rect">
            <a:avLst/>
          </a:prstGeom>
          <a:noFill/>
        </p:spPr>
        <p:txBody>
          <a:bodyPr wrap="square" rtlCol="0">
            <a:spAutoFit/>
          </a:bodyPr>
          <a:lstStyle/>
          <a:p>
            <a:r>
              <a:rPr lang="en-US" b="1" dirty="0"/>
              <a:t>Chlorophyll a</a:t>
            </a:r>
          </a:p>
        </p:txBody>
      </p:sp>
      <p:sp>
        <p:nvSpPr>
          <p:cNvPr id="3" name="TextBox 2"/>
          <p:cNvSpPr txBox="1"/>
          <p:nvPr/>
        </p:nvSpPr>
        <p:spPr>
          <a:xfrm>
            <a:off x="5638800" y="6248400"/>
            <a:ext cx="2971800" cy="381000"/>
          </a:xfrm>
          <a:prstGeom prst="rect">
            <a:avLst/>
          </a:prstGeom>
          <a:noFill/>
        </p:spPr>
        <p:txBody>
          <a:bodyPr wrap="square" rtlCol="0">
            <a:spAutoFit/>
          </a:bodyPr>
          <a:lstStyle/>
          <a:p>
            <a:r>
              <a:rPr lang="en-US" b="1" dirty="0"/>
              <a:t>Chlorophyll b</a:t>
            </a:r>
          </a:p>
        </p:txBody>
      </p:sp>
      <p:sp>
        <p:nvSpPr>
          <p:cNvPr id="4" name="Oval 3"/>
          <p:cNvSpPr/>
          <p:nvPr/>
        </p:nvSpPr>
        <p:spPr>
          <a:xfrm>
            <a:off x="4229100" y="838200"/>
            <a:ext cx="838200" cy="510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40955" y="3657600"/>
            <a:ext cx="1019175"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33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Starch</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400"/>
            <a:ext cx="5810250" cy="262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3800" y="5486400"/>
            <a:ext cx="3810000" cy="646331"/>
          </a:xfrm>
          <a:prstGeom prst="rect">
            <a:avLst/>
          </a:prstGeom>
          <a:noFill/>
        </p:spPr>
        <p:txBody>
          <a:bodyPr wrap="square" rtlCol="0">
            <a:spAutoFit/>
          </a:bodyPr>
          <a:lstStyle/>
          <a:p>
            <a:r>
              <a:rPr lang="en-US" b="1" dirty="0"/>
              <a:t>Polysaccharide composed of many glucose molecules in alpha 1-4 linkage</a:t>
            </a:r>
          </a:p>
        </p:txBody>
      </p:sp>
      <p:sp>
        <p:nvSpPr>
          <p:cNvPr id="4" name="TextBox 3"/>
          <p:cNvSpPr txBox="1"/>
          <p:nvPr/>
        </p:nvSpPr>
        <p:spPr>
          <a:xfrm>
            <a:off x="152400" y="6324600"/>
            <a:ext cx="2971800" cy="381000"/>
          </a:xfrm>
          <a:prstGeom prst="rect">
            <a:avLst/>
          </a:prstGeom>
          <a:noFill/>
        </p:spPr>
        <p:txBody>
          <a:bodyPr wrap="square" rtlCol="0">
            <a:spAutoFit/>
          </a:bodyPr>
          <a:lstStyle/>
          <a:p>
            <a:r>
              <a:rPr lang="en-US" dirty="0"/>
              <a:t>OK…what is cellulose?</a:t>
            </a:r>
          </a:p>
        </p:txBody>
      </p:sp>
    </p:spTree>
    <p:extLst>
      <p:ext uri="{BB962C8B-B14F-4D97-AF65-F5344CB8AC3E}">
        <p14:creationId xmlns:p14="http://schemas.microsoft.com/office/powerpoint/2010/main" val="41547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994</Words>
  <Application>Microsoft Office PowerPoint</Application>
  <PresentationFormat>On-screen Show (4:3)</PresentationFormat>
  <Paragraphs>82</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Principles of Plant Systematics J&amp;C pp. 13-26</vt:lpstr>
      <vt:lpstr>Charles Darwin (1809-1882)</vt:lpstr>
      <vt:lpstr>Darwin’s Orchid</vt:lpstr>
      <vt:lpstr>PowerPoint Presentation</vt:lpstr>
      <vt:lpstr>What is a “Plant” ?</vt:lpstr>
      <vt:lpstr>What is a “Plant”?</vt:lpstr>
      <vt:lpstr>PowerPoint Presentation</vt:lpstr>
      <vt:lpstr>PowerPoint Presentation</vt:lpstr>
      <vt:lpstr>Starch</vt:lpstr>
      <vt:lpstr>PowerPoint Presentation</vt:lpstr>
      <vt:lpstr>OK…then what is “Systematics” ?</vt:lpstr>
      <vt:lpstr>Carolus Linnaeus (before Darwin was born)</vt:lpstr>
      <vt:lpstr>What About Linnaean Ranks?</vt:lpstr>
      <vt:lpstr>PowerPoint Presentation</vt:lpstr>
      <vt:lpstr>About Linnaean Ranks</vt:lpstr>
      <vt:lpstr>The Phylogenetic Approach is based on Monophyly</vt:lpstr>
      <vt:lpstr>What Does a Cladogram Look Like?</vt:lpstr>
      <vt:lpstr>What Does a Cladogram Look Like?</vt:lpstr>
      <vt:lpstr>PowerPoint Presentation</vt:lpstr>
      <vt:lpstr>How Is a Cladogram Interpreted?</vt:lpstr>
      <vt:lpstr>Outgroup Separated before the Ingroup Diversified</vt:lpstr>
      <vt:lpstr>PowerPoint Presentation</vt:lpstr>
      <vt:lpstr>Determining Evolutionary History</vt:lpstr>
      <vt:lpstr>How Is a Cladogram Interpreted?</vt:lpstr>
      <vt:lpstr>What is a Synapomorphy?</vt:lpstr>
      <vt:lpstr>Strength of Evidence for a Clade</vt:lpstr>
      <vt:lpstr>How Is a Cladogram Interpreted?</vt:lpstr>
      <vt:lpstr>Asparagales</vt:lpstr>
      <vt:lpstr>Homology</vt:lpstr>
      <vt:lpstr>Homoplasy</vt:lpstr>
      <vt:lpstr>Should You Believe the Tree?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Plant Systematics</dc:title>
  <dc:creator>Russ</dc:creator>
  <cp:lastModifiedBy>Russ Kleinman</cp:lastModifiedBy>
  <cp:revision>56</cp:revision>
  <cp:lastPrinted>2019-06-19T00:26:07Z</cp:lastPrinted>
  <dcterms:created xsi:type="dcterms:W3CDTF">2011-03-11T17:16:47Z</dcterms:created>
  <dcterms:modified xsi:type="dcterms:W3CDTF">2020-07-01T15:32:48Z</dcterms:modified>
</cp:coreProperties>
</file>